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9144000" cy="6858000" type="screen4x3"/>
  <p:notesSz cx="6797675" cy="9872663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569" autoAdjust="0"/>
  </p:normalViewPr>
  <p:slideViewPr>
    <p:cSldViewPr>
      <p:cViewPr>
        <p:scale>
          <a:sx n="95" d="100"/>
          <a:sy n="95" d="100"/>
        </p:scale>
        <p:origin x="-44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D4B04-22FC-49D0-BF22-5F88457F03BD}" type="datetimeFigureOut">
              <a:rPr lang="bg-BG" smtClean="0"/>
              <a:t>19.2.2016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FF28E-5CCE-4040-AC54-91E8219CA1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92964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5</a:t>
            </a:fld>
            <a:endParaRPr lang="bg-BG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36</a:t>
            </a:fld>
            <a:endParaRPr lang="bg-BG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g-BG" dirty="0" err="1" smtClean="0"/>
              <a:t>Монтрьо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42</a:t>
            </a:fld>
            <a:endParaRPr lang="bg-B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6</a:t>
            </a:fld>
            <a:endParaRPr lang="bg-BG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11</a:t>
            </a:fld>
            <a:endParaRPr lang="bg-BG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13</a:t>
            </a:fld>
            <a:endParaRPr lang="bg-BG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16</a:t>
            </a:fld>
            <a:endParaRPr lang="bg-BG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24</a:t>
            </a:fld>
            <a:endParaRPr lang="bg-BG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26</a:t>
            </a:fld>
            <a:endParaRPr lang="bg-BG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32</a:t>
            </a:fld>
            <a:endParaRPr lang="bg-BG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FF28E-5CCE-4040-AC54-91E8219CA1D3}" type="slidenum">
              <a:rPr lang="bg-BG" smtClean="0"/>
              <a:t>34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8272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0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1041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610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4602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60429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86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1485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7124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27850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61062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6354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C8B59-1DAC-4601-9E39-A39FD69682DA}" type="datetimeFigureOut">
              <a:rPr lang="bg-BG" smtClean="0"/>
              <a:pPr/>
              <a:t>19.2.2016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18F1B-5EBC-41FE-9E70-CB45E2D2E717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468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://www.geoolympiad.org/fass/geoolympiad/previous.s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oolympiad.org/fass/geoolympiad/previous.shtml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856984" cy="1458587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M</a:t>
            </a:r>
            <a:r>
              <a:rPr lang="bg-BG" b="1" dirty="0" smtClean="0">
                <a:solidFill>
                  <a:schemeClr val="tx2"/>
                </a:solidFill>
              </a:rPr>
              <a:t>УЛТИМЕДИЕН ТЕСТ</a:t>
            </a:r>
            <a:r>
              <a:rPr lang="en-US" b="1" dirty="0" smtClean="0">
                <a:solidFill>
                  <a:schemeClr val="tx2"/>
                </a:solidFill>
              </a:rPr>
              <a:t/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bg-BG" b="1" dirty="0" smtClean="0">
                <a:solidFill>
                  <a:schemeClr val="tx2"/>
                </a:solidFill>
              </a:rPr>
              <a:t>ТВЕР, РУСИЯ - </a:t>
            </a:r>
            <a:r>
              <a:rPr lang="en-US" b="1" dirty="0" smtClean="0">
                <a:solidFill>
                  <a:schemeClr val="tx2"/>
                </a:solidFill>
              </a:rPr>
              <a:t>2015 </a:t>
            </a:r>
            <a:r>
              <a:rPr lang="bg-BG" b="1" dirty="0" smtClean="0">
                <a:solidFill>
                  <a:schemeClr val="tx2"/>
                </a:solidFill>
              </a:rPr>
              <a:t>г.</a:t>
            </a:r>
            <a:endParaRPr lang="bg-BG" b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9" y="1412776"/>
            <a:ext cx="7917904" cy="593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4664"/>
            <a:ext cx="1571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3"/>
            <a:ext cx="1571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54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87" y="198433"/>
            <a:ext cx="8316416" cy="1858218"/>
          </a:xfrm>
        </p:spPr>
        <p:txBody>
          <a:bodyPr>
            <a:normAutofit fontScale="90000"/>
          </a:bodyPr>
          <a:lstStyle/>
          <a:p>
            <a:pPr algn="l"/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Разпространението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континенти на какво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показва фигурата?</a:t>
            </a:r>
            <a:b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земеделска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b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минната индустрия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населението	          </a:t>
            </a:r>
            <a:b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нарастването на градското население</a:t>
            </a:r>
            <a:endParaRPr lang="bg-B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39" y="13767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8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05" y="2060848"/>
            <a:ext cx="6679001" cy="491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170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032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 най-вероятно може да се случи, когато сградите са построени върху какъв вид терен? </a:t>
            </a:r>
            <a:endParaRPr lang="bg-BG" sz="3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39" y="13767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9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4119"/>
            <a:ext cx="4104455" cy="524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16016" y="155679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алувиален </a:t>
            </a:r>
            <a:endParaRPr lang="bg-B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В)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магмен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карстов </a:t>
            </a: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скалист</a:t>
            </a:r>
            <a:endParaRPr lang="bg-B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61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10956"/>
            <a:ext cx="8424936" cy="1354162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Извършването на коя дейност е затруднено в тази територия?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наблюдението на птиците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карането на кану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риболовът 				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рафтингът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39" y="13767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12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07702"/>
            <a:ext cx="8233995" cy="495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75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33" y="1052736"/>
            <a:ext cx="4968552" cy="4680520"/>
          </a:xfrm>
        </p:spPr>
        <p:txBody>
          <a:bodyPr>
            <a:normAutofit/>
          </a:bodyPr>
          <a:lstStyle/>
          <a:p>
            <a:pPr algn="l"/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фигурата долу вдясно, която показва план на град, преценете съобразно многогодишната  преобладаващата посока на вятъра в коя зона (А,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 C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 се разположат елитните жилищни квартали?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А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bg-BG" sz="22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3816424" cy="485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030287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344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1162050"/>
          </a:xfrm>
        </p:spPr>
        <p:txBody>
          <a:bodyPr>
            <a:noAutofit/>
          </a:bodyPr>
          <a:lstStyle/>
          <a:p>
            <a:r>
              <a:rPr lang="bg-BG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Висотометърът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фотографията показва метрите на даденото място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Къде е направена снимката?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53239" y="1412776"/>
            <a:ext cx="3039874" cy="5172462"/>
          </a:xfrm>
        </p:spPr>
        <p:txBody>
          <a:bodyPr>
            <a:normAutofit/>
          </a:bodyPr>
          <a:lstStyle/>
          <a:p>
            <a:endParaRPr lang="bg-BG" dirty="0"/>
          </a:p>
          <a:p>
            <a:pPr marL="514350" indent="-514350">
              <a:buAutoNum type="alphaUcParenR"/>
            </a:pP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зерото Чад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зерото </a:t>
            </a:r>
            <a:r>
              <a:rPr lang="bg-BG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Лугано</a:t>
            </a:r>
            <a:endParaRPr lang="bg-BG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зерото Титикака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зерото </a:t>
            </a:r>
            <a:r>
              <a:rPr lang="bg-BG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39" y="13767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12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738" y="1268760"/>
            <a:ext cx="6146262" cy="512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666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39" y="188641"/>
            <a:ext cx="9144000" cy="1728192"/>
          </a:xfrm>
        </p:spPr>
        <p:txBody>
          <a:bodyPr>
            <a:normAutofit fontScale="90000"/>
          </a:bodyPr>
          <a:lstStyle/>
          <a:p>
            <a:r>
              <a:rPr lang="bg-BG" b="0" dirty="0"/>
              <a:t/>
            </a:r>
            <a:br>
              <a:rPr lang="bg-BG" b="0" dirty="0"/>
            </a:b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Кой от следните изводи пряко следва от графиката по-долу?</a:t>
            </a:r>
            <a:b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94% от туристите от цяла Южна Африка не са пътували до страната Х. </a:t>
            </a:r>
            <a:br>
              <a:rPr lang="bg-BG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Около половината от туристическите пътувания до страната Х са от Източна Азия</a:t>
            </a:r>
            <a:r>
              <a:rPr lang="en-US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Африканските туристи обичат да пътуват до страната </a:t>
            </a:r>
            <a:r>
              <a:rPr lang="bg-BG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bg-BG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повече от страната Х. </a:t>
            </a:r>
            <a:br>
              <a:rPr lang="bg-BG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 2011 г. броят на европейските туристи намалява.</a:t>
            </a:r>
            <a:br>
              <a:rPr lang="bg-BG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b="0" dirty="0"/>
          </a:p>
        </p:txBody>
      </p:sp>
      <p:sp>
        <p:nvSpPr>
          <p:cNvPr id="6" name="Rectangle 5"/>
          <p:cNvSpPr/>
          <p:nvPr/>
        </p:nvSpPr>
        <p:spPr>
          <a:xfrm>
            <a:off x="53239" y="2204864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13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7096125" cy="459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148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" y="404664"/>
            <a:ext cx="8805664" cy="1334710"/>
          </a:xfrm>
        </p:spPr>
        <p:txBody>
          <a:bodyPr>
            <a:normAutofit fontScale="90000"/>
          </a:bodyPr>
          <a:lstStyle/>
          <a:p>
            <a:pPr algn="l"/>
            <a:r>
              <a:rPr lang="bg-BG" dirty="0"/>
              <a:t/>
            </a:r>
            <a:br>
              <a:rPr lang="bg-BG" dirty="0"/>
            </a:br>
            <a:r>
              <a:rPr lang="bg-BG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къде идват основните доходи на този човек?</a:t>
            </a:r>
            <a:br>
              <a:rPr lang="bg-BG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обработването на земя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риболова</a:t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скотовъдството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минното дело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6376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r>
              <a:rPr lang="en-US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60" y="2276872"/>
            <a:ext cx="625788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537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/>
              <a:t/>
            </a:r>
            <a:br>
              <a:rPr lang="bg-BG" dirty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Феноменът показан в това видео е предизвикан от:</a:t>
            </a:r>
            <a:br>
              <a:rPr lang="bg-BG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затоплянето на парниковите газове от слънчевата светлина</a:t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йонизацията от слънчевия вятър на О2 и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N2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bg-BG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термосферата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отразяването на слънчевата светлина от аерозолите с вулканичен произход</a:t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пречупването на слънчевата светлина от ледените кристалчета в стратосферата </a:t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Видеото виж в оригиналния тест на адрес: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www.geoolympiad.org/fass/geoolympiad/previous.shtml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200" dirty="0"/>
          </a:p>
        </p:txBody>
      </p:sp>
      <p:sp>
        <p:nvSpPr>
          <p:cNvPr id="4" name="Rectangle 3"/>
          <p:cNvSpPr/>
          <p:nvPr/>
        </p:nvSpPr>
        <p:spPr>
          <a:xfrm>
            <a:off x="8028384" y="102635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15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13" y="4195446"/>
            <a:ext cx="1423800" cy="1408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421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192" y="270148"/>
            <a:ext cx="8480457" cy="964899"/>
          </a:xfrm>
        </p:spPr>
        <p:txBody>
          <a:bodyPr>
            <a:noAutofit/>
          </a:bodyPr>
          <a:lstStyle/>
          <a:p>
            <a:r>
              <a:rPr lang="bg-BG" sz="2400" dirty="0" smtClean="0"/>
              <a:t/>
            </a:r>
            <a:br>
              <a:rPr lang="bg-BG" sz="2400" dirty="0" smtClean="0"/>
            </a:br>
            <a:r>
              <a:rPr lang="bg-BG" sz="2400" dirty="0"/>
              <a:t/>
            </a:r>
            <a:br>
              <a:rPr lang="bg-BG" sz="2400" dirty="0"/>
            </a:br>
            <a:r>
              <a:rPr lang="bg-BG" sz="2400" dirty="0" smtClean="0"/>
              <a:t/>
            </a:r>
            <a:br>
              <a:rPr lang="bg-BG" sz="2400" dirty="0" smtClean="0"/>
            </a:b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Линиите от 1 до 4  на графиката съответстват</a:t>
            </a:r>
            <a:r>
              <a:rPr lang="bg-BG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различни географски ширини. Кое от следните твърдения  е вярно?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350" y="1412776"/>
            <a:ext cx="3358009" cy="5256584"/>
          </a:xfrm>
        </p:spPr>
        <p:txBody>
          <a:bodyPr>
            <a:normAutofit/>
          </a:bodyPr>
          <a:lstStyle/>
          <a:p>
            <a:r>
              <a:rPr lang="bg-BG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bg-BG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Всички ширини показани на графиката са в Южното полукълбо.</a:t>
            </a:r>
          </a:p>
          <a:p>
            <a:endParaRPr lang="bg-BG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географска ширина 1 слънцето е перпендикулярно на земната повърхност по </a:t>
            </a:r>
            <a:r>
              <a:rPr lang="bg-BG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пладне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време на лятното </a:t>
            </a:r>
            <a:r>
              <a:rPr lang="bg-BG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слънцестоене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bg-BG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Географска ширина 3 е по-близо до екватора отколкото географска ширина 2.</a:t>
            </a:r>
          </a:p>
          <a:p>
            <a:endParaRPr lang="bg-BG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Географска ширина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 по-близо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полярната окръжност отколкото географска ширина 1.</a:t>
            </a:r>
            <a:endParaRPr lang="bg-BG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8548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</a:t>
            </a:r>
            <a:r>
              <a:rPr lang="bg-BG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330" y="1262035"/>
            <a:ext cx="5567670" cy="560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710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1153"/>
            <a:ext cx="7920880" cy="1063591"/>
          </a:xfrm>
        </p:spPr>
        <p:txBody>
          <a:bodyPr>
            <a:normAutofit fontScale="90000"/>
          </a:bodyPr>
          <a:lstStyle/>
          <a:p>
            <a:r>
              <a:rPr lang="bg-BG" sz="2400" dirty="0"/>
              <a:t/>
            </a:r>
            <a:br>
              <a:rPr lang="bg-BG" sz="2400" dirty="0"/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Коя климатична станция (А,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B, C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 разположена в зоната на влажните тропични гори?</a:t>
            </a:r>
            <a: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17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76127"/>
            <a:ext cx="8229600" cy="551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344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bg-BG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Инструкции:</a:t>
            </a:r>
            <a:endParaRPr lang="en-US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Този тест съдържа 40 въпроси.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Разгледайте всеки слайд и прочетете внимателно въпроса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Имате 45 минути за да решите теста. Ако свършите по-рано чакайте да изтекат 45-те минути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Всеки от въпросите е с избираем отговор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Изберете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A, B, C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Верният отговор е само един. </a:t>
            </a: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Някои въпроси съдържат къс </a:t>
            </a:r>
            <a:r>
              <a:rPr lang="bg-B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виодеоклип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(означен с          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Кликнете вътре във видео рамката, за да стартирате клипа.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Отбележете вашия отговор на листа за отговори като заградите буквата, която сте избрали. Ако промените решението си зачертайте грешната буква с кръст и оградете буквата, която се избрали този път.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навигация е най-добре да използвате стрелките на клавиатурата , за да преминете към следващата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( )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предната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( )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НАТИСКАЙТЕ КЛАВИШ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ESCAPE,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ТЪЙ КАТО ЩЕ ИЗЛЕЗЕТЕ ОТ ПРЕЗЕНТАЦИЯТА.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429000"/>
            <a:ext cx="29065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277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93825" cy="2232248"/>
          </a:xfrm>
        </p:spPr>
        <p:txBody>
          <a:bodyPr>
            <a:normAutofit fontScale="90000"/>
          </a:bodyPr>
          <a:lstStyle/>
          <a:p>
            <a:pPr algn="l"/>
            <a:r>
              <a:rPr lang="bg-BG" dirty="0" smtClean="0"/>
              <a:t>	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Какво изобразява оцветената територия на 3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модела? А)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територии с най-голям риск от лавини</a:t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територии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най-голям риск от земетресения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територии,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които получават най-много валежи през зимата.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територии,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които получават повече слънчева радиация през зимата</a:t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18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8954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608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0"/>
            <a:ext cx="7704856" cy="2132856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Какъв процес илюстрира  изображението по-долу? </a:t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унищожаване на гора</a:t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в горски екосистеми</a:t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горска </a:t>
            </a:r>
            <a:r>
              <a:rPr lang="bg-BG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сукцесия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географското </a:t>
            </a:r>
            <a:r>
              <a:rPr lang="bg-BG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зониране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растителността</a:t>
            </a: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19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80601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314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17818"/>
            <a:ext cx="8435280" cy="980728"/>
          </a:xfrm>
        </p:spPr>
        <p:txBody>
          <a:bodyPr>
            <a:normAutofit fontScale="90000"/>
          </a:bodyPr>
          <a:lstStyle/>
          <a:p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Според дадената производствена верига </a:t>
            </a:r>
            <a:r>
              <a:rPr lang="en-US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Nutella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ще спре производството без участието на коя от следните страни? </a:t>
            </a:r>
            <a:endParaRPr lang="bg-BG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52736"/>
            <a:ext cx="6125515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236195" y="1196752"/>
            <a:ext cx="3008313" cy="4907087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Колумбия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Малайзия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РЮА</a:t>
            </a:r>
          </a:p>
          <a:p>
            <a:pPr marL="457200" indent="-457200">
              <a:buAutoNum type="alphaUcParenR"/>
            </a:pPr>
            <a:endParaRPr lang="bg-BG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2360" y="5544237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20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9362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784" y="116632"/>
            <a:ext cx="8928992" cy="1368152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коя страна е следната серия от последователни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време снимки?</a:t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Чили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Кирибати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Норвегия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РЮА</a:t>
            </a:r>
            <a: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dirty="0"/>
          </a:p>
        </p:txBody>
      </p:sp>
      <p:sp>
        <p:nvSpPr>
          <p:cNvPr id="7" name="Rectangle 6"/>
          <p:cNvSpPr/>
          <p:nvPr/>
        </p:nvSpPr>
        <p:spPr>
          <a:xfrm>
            <a:off x="8135888" y="0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21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704570" cy="490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376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859216" cy="923702"/>
          </a:xfrm>
        </p:spPr>
        <p:txBody>
          <a:bodyPr>
            <a:normAutofit fontScale="90000"/>
          </a:bodyPr>
          <a:lstStyle/>
          <a:p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Кое от твърденията в най-голяма степен следва от полово-възрастовите пирамиди?</a:t>
            </a:r>
            <a:r>
              <a:rPr lang="bg-BG" b="0" dirty="0"/>
              <a:t/>
            </a:r>
            <a:br>
              <a:rPr lang="bg-BG" b="0" dirty="0"/>
            </a:br>
            <a:endParaRPr lang="bg-BG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9263" y="1196752"/>
            <a:ext cx="5784737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512" y="1124744"/>
            <a:ext cx="3286001" cy="5001419"/>
          </a:xfrm>
        </p:spPr>
        <p:txBody>
          <a:bodyPr>
            <a:normAutofit/>
          </a:bodyPr>
          <a:lstStyle/>
          <a:p>
            <a:endParaRPr lang="bg-BG" dirty="0" smtClean="0"/>
          </a:p>
          <a:p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Град 1(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City 1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има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по-висок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ниво на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миграция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град 2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Град 2 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City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има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по-високо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ниво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миграция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град 1</a:t>
            </a:r>
            <a:endParaRPr lang="bg-BG" sz="2400" dirty="0"/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тези два града няма регистрирана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миграция</a:t>
            </a:r>
            <a:endParaRPr lang="bg-BG" sz="2400" dirty="0"/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двата града имат еднакво ниво на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миграция</a:t>
            </a:r>
            <a:endParaRPr lang="bg-BG" sz="2400" dirty="0"/>
          </a:p>
        </p:txBody>
      </p:sp>
      <p:sp>
        <p:nvSpPr>
          <p:cNvPr id="4" name="Rectangle 3"/>
          <p:cNvSpPr/>
          <p:nvPr/>
        </p:nvSpPr>
        <p:spPr>
          <a:xfrm>
            <a:off x="107504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22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9074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2132856"/>
          </a:xfrm>
        </p:spPr>
        <p:txBody>
          <a:bodyPr anchor="t">
            <a:normAutofit fontScale="90000"/>
          </a:bodyPr>
          <a:lstStyle/>
          <a:p>
            <a:pPr algn="l"/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Кое от следните твърдения е вярно? </a:t>
            </a:r>
            <a:b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Чили и Виетнам имат еднакъв брой интернет ползватели. </a:t>
            </a:r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Броят на интернет ползвателите в Германия е по-голям от този в Канада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Делът на интернет ползвателите в Китай спрямо общото му население е по-голям от този дял на Испания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Броят на интернет ползвателите в Индия е по-малък от този в Италия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28384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87" y="2276872"/>
            <a:ext cx="8229600" cy="4028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746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4666"/>
            <a:ext cx="8856984" cy="1143000"/>
          </a:xfrm>
        </p:spPr>
        <p:txBody>
          <a:bodyPr anchor="t"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кой басейн се намират реките, чиито води са различно оцветени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р.Амазонка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р.Мисисипи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р.Нил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р. Хуанхъ река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28384" y="0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24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8" y="1844824"/>
            <a:ext cx="8064896" cy="537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045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559894" cy="1800200"/>
          </a:xfrm>
        </p:spPr>
        <p:txBody>
          <a:bodyPr anchor="t">
            <a:normAutofit/>
          </a:bodyPr>
          <a:lstStyle/>
          <a:p>
            <a:pPr algn="l"/>
            <a: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този класически модел означената с цифров код 5 територия съответства на азиатските градове. Територия 4 представя градовете от кой регион?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Австралия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Канада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Европа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САЩ</a:t>
            </a: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37365" y="623731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25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38313"/>
            <a:ext cx="6840759" cy="505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418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442"/>
            <a:ext cx="9144000" cy="1379333"/>
          </a:xfrm>
        </p:spPr>
        <p:txBody>
          <a:bodyPr>
            <a:normAutofit fontScale="90000"/>
          </a:bodyPr>
          <a:lstStyle/>
          <a:p>
            <a:pPr algn="l"/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Какво представя тази карта?</a:t>
            </a:r>
            <a:b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средногодишното валежно количество </a:t>
            </a:r>
            <a:b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международните посетители/туристи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дължина на жп линиите 	               </a:t>
            </a:r>
            <a:b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средната гъстота на населението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84368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560840" cy="554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883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7677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коя страна съответства следната </a:t>
            </a:r>
            <a:r>
              <a:rPr lang="bg-BG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стълбчестата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диаграма?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Албан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ия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Грузия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Гърция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Молдова</a:t>
            </a: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84368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27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199"/>
            <a:ext cx="8064896" cy="515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59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69556" cy="1296144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bg-BG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ой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 процесите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 причина за формиране на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анадското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езеро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Pingualuit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дадено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центъра на сателитното изображение ?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въздействието на метеори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екзарация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размразяването на </a:t>
            </a:r>
            <a:r>
              <a:rPr lang="bg-BG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пермафроста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bg-BG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улканско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изригване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6632"/>
            <a:ext cx="7555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Q.1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635" y="1916113"/>
            <a:ext cx="6627789" cy="496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3545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82438"/>
            <a:ext cx="8712968" cy="1346362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кой природен риск/явление се отнася графиката?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горските пожари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	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хидрометеорологични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цунами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вулкански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изригвания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dirty="0"/>
          </a:p>
        </p:txBody>
      </p:sp>
      <p:sp>
        <p:nvSpPr>
          <p:cNvPr id="4" name="Rectangle 3"/>
          <p:cNvSpPr/>
          <p:nvPr/>
        </p:nvSpPr>
        <p:spPr>
          <a:xfrm>
            <a:off x="7884368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28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8" y="1556792"/>
            <a:ext cx="9087471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534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90" y="116632"/>
            <a:ext cx="9036496" cy="1296144"/>
          </a:xfrm>
        </p:spPr>
        <p:txBody>
          <a:bodyPr>
            <a:normAutofit fontScale="90000"/>
          </a:bodyPr>
          <a:lstStyle/>
          <a:p>
            <a:pPr algn="l"/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Индексът за устойчиво развитие на обществото показва нивото на балансираност за даден регион , базиран на 21 показатели. Индексът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(SSI)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коя страна е представен на графиката?</a:t>
            </a:r>
            <a:b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Коста Рика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Либия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Норвегия 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Виетнам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4898"/>
            <a:ext cx="7408344" cy="505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12360" y="587727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29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5820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224136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коя от страните бих могло да се открие следния ландшафт?</a:t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Панама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	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Перу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Испания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		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Уругвай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28384" y="645637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30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61484"/>
            <a:ext cx="7920880" cy="50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652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коя от страните са направени тези фотографии?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i-FI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fi-FI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Египет</a:t>
            </a:r>
            <a:r>
              <a:rPr lang="fi-FI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fi-FI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Етиопия</a:t>
            </a:r>
            <a:r>
              <a:rPr lang="fi-FI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fi-FI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fi-FI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Кения</a:t>
            </a:r>
            <a:r>
              <a:rPr lang="fi-FI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fi-FI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Сомалия</a:t>
            </a:r>
            <a:r>
              <a:rPr lang="fi-FI" dirty="0" smtClean="0"/>
              <a:t> </a:t>
            </a:r>
            <a:endParaRPr lang="bg-BG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9" y="1790332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849" y="1358284"/>
            <a:ext cx="345638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39991"/>
            <a:ext cx="254317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2" y="4040744"/>
            <a:ext cx="4874126" cy="272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589" y="3950572"/>
            <a:ext cx="4031412" cy="272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801998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31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045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3191"/>
            <a:ext cx="871296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/>
              <a:t>Каква стойност на водното ниво отчита мерителната рейка 3?</a:t>
            </a:r>
            <a:br>
              <a:rPr lang="bg-BG" sz="2700" b="1" dirty="0" smtClean="0"/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168 cm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272 cm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368 cm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200"/>
            <a:ext cx="7947000" cy="49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12360" y="6052646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32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248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733"/>
            <a:ext cx="1763688" cy="6852535"/>
          </a:xfrm>
        </p:spPr>
        <p:txBody>
          <a:bodyPr>
            <a:normAutofit/>
          </a:bodyPr>
          <a:lstStyle/>
          <a:p>
            <a:pPr algn="l"/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Коя полово-възрастова пирамида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най-добре представя оградения регион на </a:t>
            </a:r>
            <a:r>
              <a:rPr lang="bg-BG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картосхемата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28384" y="0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33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054" y="396496"/>
            <a:ext cx="7265442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626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648" y="188640"/>
            <a:ext cx="8229600" cy="1143000"/>
          </a:xfrm>
        </p:spPr>
        <p:txBody>
          <a:bodyPr>
            <a:normAutofit/>
          </a:bodyPr>
          <a:lstStyle/>
          <a:p>
            <a:r>
              <a:rPr lang="bg-BG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Какъв е най-вероятният тип лава? </a:t>
            </a:r>
            <a:endParaRPr lang="bg-BG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34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04" y="3068960"/>
            <a:ext cx="16764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1052736"/>
            <a:ext cx="842493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андезитна</a:t>
            </a:r>
            <a:endParaRPr lang="bg-BG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азалтова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иликатна</a:t>
            </a:r>
          </a:p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bg-BG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риолитна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/>
              <a:t> </a:t>
            </a:r>
            <a:endParaRPr lang="bg-BG" dirty="0"/>
          </a:p>
        </p:txBody>
      </p:sp>
      <p:sp>
        <p:nvSpPr>
          <p:cNvPr id="3" name="Rectangle 2"/>
          <p:cNvSpPr/>
          <p:nvPr/>
        </p:nvSpPr>
        <p:spPr>
          <a:xfrm>
            <a:off x="467544" y="5301208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Видеото виж в оригиналния тест на адрес: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http://www.geoolympiad.org/fass/geoolympiad/previous.shtml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343975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Коя от отсечките означени с буквен код 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отсечки</a:t>
            </a:r>
            <a:r>
              <a:rPr lang="bg-BG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отразява в най-голяма степен действителното разстояние между двете си крайни точки?</a:t>
            </a: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35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941596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697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579296" cy="2160240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Какво е предназначението на редиците от дървета на фотографията?</a:t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предпазване от болести по растенията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предпазване от ерозията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 на пестицидите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 над плевелите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84368" y="260648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36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8121729" cy="450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134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032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bg-BG" dirty="0"/>
              <a:t/>
            </a:r>
            <a:br>
              <a:rPr lang="bg-BG" dirty="0"/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Какво показва изображението?</a:t>
            </a:r>
            <a:b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разнасянето на </a:t>
            </a:r>
            <a:r>
              <a:rPr lang="bg-BG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вулканската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пепел в атмосферата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протичане на електричен ток от мълниите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територия засегната от тропичен циклон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характерните вълни, които възникват при </a:t>
            </a:r>
            <a:r>
              <a:rPr lang="bg-BG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цунами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56376" y="44624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37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0" y="1988840"/>
            <a:ext cx="8041967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208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620688"/>
            <a:ext cx="8517632" cy="1152128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Според </a:t>
            </a:r>
            <a:r>
              <a:rPr lang="bg-BG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картосхемата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коя от следните групи страни може да се счита в най-голяма степен на риск от въздействието на климатичните промени? </a:t>
            </a:r>
            <a:endParaRPr lang="bg-BG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2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971242"/>
            <a:ext cx="6192688" cy="48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12160" y="1449512"/>
            <a:ext cx="3131840" cy="50758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Афганистан, Чад и Гватемала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/>
              <a:t> </a:t>
            </a:r>
            <a:r>
              <a:rPr lang="bg-BG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Ботсвана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Перу и Саудитска Арабия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Куба, Малайзия и Южна Корея</a:t>
            </a:r>
            <a:endParaRPr lang="bg-BG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2800" b="1" dirty="0" smtClean="0"/>
              <a:t>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Италия, Испания и Уругвай</a:t>
            </a:r>
            <a:endParaRPr lang="bg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69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71400"/>
            <a:ext cx="8784976" cy="2520280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Кое от твърденията за системата за напояване  „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qanat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“, която традиционно се използва в Западна Азия е грешно?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 може да извлича само устойчиви количества от водоносния хоризонт.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 е енергийно ефективна, защото използва гравитацията за транспортиране на водата.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 използва лесно достъпни повърхностни води.</a:t>
            </a:r>
            <a:b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Нейните подземни канали минимизират изпарението</a:t>
            </a:r>
            <a:r>
              <a:rPr lang="en-US" sz="2000" dirty="0" smtClean="0"/>
              <a:t>. </a:t>
            </a:r>
            <a:endParaRPr lang="bg-BG" sz="2000" dirty="0"/>
          </a:p>
        </p:txBody>
      </p:sp>
      <p:sp>
        <p:nvSpPr>
          <p:cNvPr id="4" name="Rectangle 3"/>
          <p:cNvSpPr/>
          <p:nvPr/>
        </p:nvSpPr>
        <p:spPr>
          <a:xfrm>
            <a:off x="8028384" y="1782108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38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4" y="2153476"/>
            <a:ext cx="7774954" cy="470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1210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1656184"/>
          </a:xfrm>
        </p:spPr>
        <p:txBody>
          <a:bodyPr>
            <a:normAutofit fontScale="90000"/>
          </a:bodyPr>
          <a:lstStyle/>
          <a:p>
            <a:pPr algn="l"/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Тази карта на света от арабския картограф </a:t>
            </a:r>
            <a:r>
              <a:rPr lang="bg-BG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Мухамад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 </a:t>
            </a:r>
            <a:r>
              <a:rPr lang="bg-BG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Идриси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 най-точното картографско описание на света за времето , когато е било направено през 1154 г. С коя буква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bg-BG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 означено Средиземно море на нея? </a:t>
            </a: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35888" y="0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 39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3" y="1916112"/>
            <a:ext cx="9148653" cy="5005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147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05008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bg-BG" dirty="0"/>
              <a:t/>
            </a:r>
            <a:br>
              <a:rPr lang="bg-BG" dirty="0"/>
            </a:b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Фотографиите са направени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означеното място на Женевското езеро (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Lac Leman</a:t>
            </a:r>
            <a:r>
              <a:rPr lang="bg-BG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през септември 2014 г. В коя посока е насочена камерата и по кое време на деня е правена снимката?</a:t>
            </a:r>
            <a:endParaRPr lang="bg-BG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87877" y="472514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ъм Лозана, рано сутринта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към Лозана, 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bg-BG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пладне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ъм </a:t>
            </a:r>
            <a:r>
              <a:rPr lang="bg-BG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Монтрьо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рано сутринта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bg-BG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към</a:t>
            </a:r>
            <a:r>
              <a:rPr lang="bg-BG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Монтерьо</a:t>
            </a:r>
            <a:r>
              <a:rPr lang="bg-BG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 </a:t>
            </a:r>
            <a:r>
              <a:rPr lang="bg-BG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пладне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717" y="1425273"/>
            <a:ext cx="4446283" cy="295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4647763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681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bg-BG" dirty="0"/>
              <a:t/>
            </a:r>
            <a:br>
              <a:rPr lang="bg-BG" dirty="0"/>
            </a:br>
            <a:r>
              <a:rPr lang="en-US" sz="6000" b="1" dirty="0"/>
              <a:t>THE END </a:t>
            </a:r>
            <a:r>
              <a:rPr lang="en-US" sz="6000" dirty="0"/>
              <a:t/>
            </a:r>
            <a:br>
              <a:rPr lang="en-US" sz="6000" dirty="0"/>
            </a:br>
            <a:endParaRPr lang="bg-BG" sz="6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0481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948" y="3933056"/>
            <a:ext cx="85689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g-BG" dirty="0"/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have reached the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 slide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Multimedia Test.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Click on the arrow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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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go back to the previous page(s) if you want to check your answers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wait silently until the time is over. </a:t>
            </a:r>
            <a:endParaRPr lang="bg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24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728192"/>
          </a:xfrm>
        </p:spPr>
        <p:txBody>
          <a:bodyPr>
            <a:noAutofit/>
          </a:bodyPr>
          <a:lstStyle/>
          <a:p>
            <a:pPr algn="l"/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Кое природно бедствие най-вероятно е причинило разрушенията показани на снимката по-долу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еметресение 			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ураган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кално-каменни потоци	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торнадо</a:t>
            </a:r>
            <a:endParaRPr lang="bg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39" y="13767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12" y="2118234"/>
            <a:ext cx="8426251" cy="4739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023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83098"/>
            <a:ext cx="8784976" cy="1677749"/>
          </a:xfrm>
        </p:spPr>
        <p:txBody>
          <a:bodyPr>
            <a:noAutofit/>
          </a:bodyPr>
          <a:lstStyle/>
          <a:p>
            <a:pPr algn="l"/>
            <a:r>
              <a:rPr lang="bg-BG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какво основно се определя количеството  електроенергия произведена от ВЕЦ?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наклона и височината</a:t>
            </a:r>
            <a:r>
              <a:rPr lang="bg-BG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водния пад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обема на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падащата вода/водния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както от обема така и от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наклона и височината на водния пад </a:t>
            </a:r>
            <a:b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разстоянието на</a:t>
            </a:r>
            <a:r>
              <a:rPr lang="bg-BG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електростанцията (ВЕЦ) </a:t>
            </a:r>
            <a:r>
              <a:rPr lang="bg-BG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потребителите</a:t>
            </a:r>
            <a:endParaRPr lang="bg-BG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39" y="13767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1" y="2195818"/>
            <a:ext cx="6462976" cy="466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165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77417"/>
            <a:ext cx="8229600" cy="1426170"/>
          </a:xfrm>
        </p:spPr>
        <p:txBody>
          <a:bodyPr>
            <a:normAutofit/>
          </a:bodyPr>
          <a:lstStyle/>
          <a:p>
            <a:pPr algn="l"/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е формирана долината от снимката?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разломяване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внезапно наводнение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ледници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потоци лава</a:t>
            </a:r>
            <a:endParaRPr lang="bg-B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39" y="13767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5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95" y="1833386"/>
            <a:ext cx="7687113" cy="50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113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091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bg-BG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какво се предизвиква червеното оцветяване на тези пясъчниците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bg-BG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239" y="13767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6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" y="1412776"/>
            <a:ext cx="631896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72200" y="980729"/>
            <a:ext cx="26642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калциевия карбонат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медния сулфат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железни   съединения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органична съставка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0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80377"/>
            <a:ext cx="8507288" cy="1512168"/>
          </a:xfrm>
        </p:spPr>
        <p:txBody>
          <a:bodyPr>
            <a:normAutofit fontScale="90000"/>
          </a:bodyPr>
          <a:lstStyle/>
          <a:p>
            <a:pPr algn="l"/>
            <a:r>
              <a:rPr lang="bg-BG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Районите на производството на кой основен продукт показва </a:t>
            </a:r>
            <a:r>
              <a:rPr lang="bg-BG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картосхемата</a:t>
            </a:r>
            <a:r>
              <a:rPr lang="bg-BG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bg-BG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ябълки			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банани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цитруси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памук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56376" y="161958"/>
            <a:ext cx="100811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Q.</a:t>
            </a:r>
            <a:r>
              <a:rPr lang="bg-BG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7</a:t>
            </a:r>
            <a:endParaRPr lang="bg-BG" b="1" dirty="0">
              <a:ln w="18000">
                <a:solidFill>
                  <a:srgbClr val="FF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95" y="1984993"/>
            <a:ext cx="7794784" cy="46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360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1024</Words>
  <Application>Microsoft Office PowerPoint</Application>
  <PresentationFormat>On-screen Show (4:3)</PresentationFormat>
  <Paragraphs>153</Paragraphs>
  <Slides>43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MУЛТИМЕДИЕН ТЕСТ ТВЕР, РУСИЯ - 2015 г.</vt:lpstr>
      <vt:lpstr>PowerPoint Presentation</vt:lpstr>
      <vt:lpstr>Kой от процесите е причина за формиране на канадското езеро Pingualuit, дадено в центъра на сателитното изображение ? A) въздействието на метеорит   B) екзарация C) размразяването на пермафроста  D) вулканско изригване</vt:lpstr>
      <vt:lpstr>Според картосхемата коя от следните групи страни може да се счита в най-голяма степен на риск от въздействието на климатичните промени? </vt:lpstr>
      <vt:lpstr>Кое природно бедствие най-вероятно е причинило разрушенията показани на снимката по-долу? A) земетресение    B) ураган  C) кално-каменни потоци D) торнадо</vt:lpstr>
      <vt:lpstr>От какво основно се определя количеството  електроенергия произведена от ВЕЦ?  А) от наклона и височината на водния пад B) от обема на падащата вода/водния пад C) както от обема така и от наклона и височината на водния пад  D) разстоянието на електростанцията (ВЕЦ) до потребителите</vt:lpstr>
      <vt:lpstr>Как е формирана долината от снимката? А) от разломяване  B) от внезапно наводнение  C) от ледници   D) от потоци лава</vt:lpstr>
      <vt:lpstr>От какво се предизвиква червеното оцветяване на тези пясъчниците? </vt:lpstr>
      <vt:lpstr>Районите на производството на кой основен продукт показва картосхемата? А) ябълки     B) банани  C) цитруси     D) памук </vt:lpstr>
      <vt:lpstr>Разпространението по континенти на какво показва фигурата? A) на земеделска земя      B) на минната индустрия  C) на населението            D) на нарастването на градското население</vt:lpstr>
      <vt:lpstr>Това най-вероятно може да се случи, когато сградите са построени върху какъв вид терен? </vt:lpstr>
      <vt:lpstr>Извършването на коя дейност е затруднено в тази територия?  А) наблюдението на птиците  B) карането на кану  C) риболовът     D) рафтингът </vt:lpstr>
      <vt:lpstr>По фигурата долу вдясно, която показва план на град, преценете съобразно многогодишната  преобладаващата посока на вятъра в коя зона (А, B, C или D) ще се разположат елитните жилищни квартали? А) зона А B) зона B C) зона C D) зона D</vt:lpstr>
      <vt:lpstr>Висотометърът на фотографията показва метрите на даденото място. Къде е направена снимката?  </vt:lpstr>
      <vt:lpstr> Кой от следните изводи пряко следва от графиката по-долу? А) Около 94% от туристите от цяла Южна Африка не са пътували до страната Х.  B) Около половината от туристическите пътувания до страната Х са от Източна Азия.  C) Африканските туристи обичат да пътуват до страната У повече от страната Х.  D) През 2011 г. броят на европейските туристи намалява. </vt:lpstr>
      <vt:lpstr> От къде идват основните доходи на този човек? А) от обработването на земя  B) от риболова C) от скотовъдството D) от минното дело  </vt:lpstr>
      <vt:lpstr>     Феноменът показан в това видео е предизвикан от: А) затоплянето на парниковите газове от слънчевата светлина B) йонизацията от слънчевия вятър на О2 и N2 в термосферата C) отразяването на слънчевата светлина от аерозолите с вулканичен произход D) пречупването на слънчевата светлина от ледените кристалчета в стратосферата   Видеото виж в оригиналния тест на адрес: http://www.geoolympiad.org/fass/geoolympiad/previous.shtml </vt:lpstr>
      <vt:lpstr>   Линиите от 1 до 4  на графиката съответстват на различни географски ширини. Кое от следните твърдения  е вярно?</vt:lpstr>
      <vt:lpstr> Коя климатична станция (А, B, C или D)  е разположена в зоната на влажните тропични гори? </vt:lpstr>
      <vt:lpstr>  Какво изобразява оцветената територия на 3D модела? А) територии с най-голям риск от лавини B) територии с най-голям риск от земетресения C) територии, които получават най-много валежи през зимата. D) територии, които получават повече слънчева радиация през зимата </vt:lpstr>
      <vt:lpstr>Какъв процес илюстрира  изображението по-долу?  А) унищожаване на гора B) риск в горски екосистеми C) горска сукцесия D) географското зониране на растителността</vt:lpstr>
      <vt:lpstr>Според дадената производствена верига Nutella® ще спре производството без участието на коя от следните страни? </vt:lpstr>
      <vt:lpstr>   От коя страна е следната серия от последователни по време снимки? А) Чили          B) Кирибати           C) Норвегия             D) РЮА </vt:lpstr>
      <vt:lpstr> Кое от твърденията в най-голяма степен следва от полово-възрастовите пирамиди? </vt:lpstr>
      <vt:lpstr>Кое от следните твърдения е вярно?  А) Чили и Виетнам имат еднакъв брой интернет ползватели.  B) Броят на интернет ползвателите в Германия е по-голям от този в Канада.  C) Делът на интернет ползвателите в Китай спрямо общото му население е по-голям от този дял на Испания.  D) Броят на интернет ползвателите в Индия е по-малък от този в Италия. </vt:lpstr>
      <vt:lpstr>В кой басейн се намират реките, чиито води са различно оцветени?  А) на р.Амазонка     B) на р.Мисисипи  C) на р.Нил      D) на р. Хуанхъ река   </vt:lpstr>
      <vt:lpstr>В този класически модел означената с цифров код 5 територия съответства на азиатските градове. Територия 4 представя градовете от кой регион?  А) Австралия     B) Канада  C) Европа  D) САЩ</vt:lpstr>
      <vt:lpstr>Какво представя тази карта? А) средногодишното валежно количество  B) международните посетители/туристи C) дължина на жп линиите                  D) средната гъстота на населението</vt:lpstr>
      <vt:lpstr>На коя страна съответства следната стълбчестата диаграма?  А) Албания B) Грузия C) Гърция D) Молдова</vt:lpstr>
      <vt:lpstr>За кой природен риск/явление се отнася графиката? А) горските пожари    B) хидрометеорологични  C) цунами     D) вулкански изригвания </vt:lpstr>
      <vt:lpstr>Индексът за устойчиво развитие на обществото показва нивото на балансираност за даден регион , базиран на 21 показатели. Индексът (SSI) на коя страна е представен на графиката? А) Коста Рика   B) Либия  C) Норвегия   D) Виетнам</vt:lpstr>
      <vt:lpstr>В коя от страните бих могло да се открие следния ландшафт? A) Панама    B) Перу   C) Испания    D) Уругвай </vt:lpstr>
      <vt:lpstr>В коя от страните са направени тези фотографии? A) Египет          B) Етиопия          C) Кения             D) Сомалия </vt:lpstr>
      <vt:lpstr>Каква стойност на водното ниво отчита мерителната рейка 3? А) 72 cm B) 168 cm C) 272 cm D) 368 cm </vt:lpstr>
      <vt:lpstr>Коя полово-възрастова пирамида (A, B, C или D) най-добре представя оградения регион на картосхемата?    </vt:lpstr>
      <vt:lpstr>Какъв е най-вероятният тип лава? </vt:lpstr>
      <vt:lpstr>Коя от отсечките означени с буквен код A, B, C или D отсечки отразява в най-голяма степен действителното разстояние между двете си крайни точки?</vt:lpstr>
      <vt:lpstr>  Какво е предназначението на редиците от дървета на фотографията? А) предпазване от болести по растенията B) предпазване от ерозията C) контрол на пестицидите  D) контрол над плевелите </vt:lpstr>
      <vt:lpstr> Какво показва изображението? A) разнасянето на вулканската пепел в атмосферата  B) протичане на електричен ток от мълниите C) територия засегната от тропичен циклон  D) характерните вълни, които възникват при цунами </vt:lpstr>
      <vt:lpstr>Кое от твърденията за системата за напояване  „qanat“, която традиционно се използва в Западна Азия е грешно?  A) Тя може да извлича само устойчиви количества от водоносния хоризонт. B) Тя е енергийно ефективна, защото използва гравитацията за транспортиране на водата.  C) Тя използва лесно достъпни повърхностни води. D) Нейните подземни канали минимизират изпарението. </vt:lpstr>
      <vt:lpstr>Тази карта на света от арабския картограф Мухамад ал Идриси е най-точното картографско описание на света за времето , когато е било направено през 1154 г. С коя буква (A, B, C или D) е означено Средиземно море на нея? </vt:lpstr>
      <vt:lpstr> Фотографиите са направениe от означеното място на Женевското езеро (Lac Leman) през септември 2014 г. В коя посока е насочена камерата и по кое време на деня е правена снимката?</vt:lpstr>
      <vt:lpstr> THE END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MУЛТИМЕДИЕН ТЕСТ ТВЕР, РУСИЯ август 2015</dc:title>
  <dc:creator>mariana</dc:creator>
  <cp:lastModifiedBy>mariana</cp:lastModifiedBy>
  <cp:revision>237</cp:revision>
  <cp:lastPrinted>2016-02-12T11:12:52Z</cp:lastPrinted>
  <dcterms:created xsi:type="dcterms:W3CDTF">2016-01-12T13:51:47Z</dcterms:created>
  <dcterms:modified xsi:type="dcterms:W3CDTF">2016-02-19T11:27:20Z</dcterms:modified>
</cp:coreProperties>
</file>